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60" r:id="rId2"/>
    <p:sldId id="261" r:id="rId3"/>
    <p:sldId id="262" r:id="rId4"/>
    <p:sldId id="263" r:id="rId5"/>
    <p:sldId id="266" r:id="rId6"/>
    <p:sldId id="265" r:id="rId7"/>
    <p:sldId id="264" r:id="rId8"/>
    <p:sldId id="267" r:id="rId9"/>
    <p:sldId id="269" r:id="rId10"/>
    <p:sldId id="270" r:id="rId11"/>
    <p:sldId id="268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79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CDAC-1B0A-4A2F-A90E-048B3D253360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845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CDAC-1B0A-4A2F-A90E-048B3D253360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665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CDAC-1B0A-4A2F-A90E-048B3D253360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701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CDAC-1B0A-4A2F-A90E-048B3D253360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49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CDAC-1B0A-4A2F-A90E-048B3D253360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38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CDAC-1B0A-4A2F-A90E-048B3D253360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772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CDAC-1B0A-4A2F-A90E-048B3D253360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49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CDAC-1B0A-4A2F-A90E-048B3D253360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207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CDAC-1B0A-4A2F-A90E-048B3D253360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302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C13CDAC-1B0A-4A2F-A90E-048B3D253360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971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CDAC-1B0A-4A2F-A90E-048B3D253360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184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C13CDAC-1B0A-4A2F-A90E-048B3D253360}" type="datetimeFigureOut">
              <a:rPr lang="en-IN" smtClean="0"/>
              <a:t>16-01-2020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A0F97B9-F780-4659-8F1C-1DE2369758DA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221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 /><Relationship Id="rId2" Type="http://schemas.openxmlformats.org/officeDocument/2006/relationships/image" Target="../media/image2.gif" /><Relationship Id="rId1" Type="http://schemas.openxmlformats.org/officeDocument/2006/relationships/slideLayout" Target="../slideLayouts/slideLayout1.xml" /><Relationship Id="rId5" Type="http://schemas.microsoft.com/office/2007/relationships/hdphoto" Target="../media/hdphoto1.wdp" /><Relationship Id="rId4" Type="http://schemas.openxmlformats.org/officeDocument/2006/relationships/image" Target="../media/image4.pn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9.jfif" /><Relationship Id="rId4" Type="http://schemas.openxmlformats.org/officeDocument/2006/relationships/image" Target="../media/image8.sv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0.png" /><Relationship Id="rId5" Type="http://schemas.openxmlformats.org/officeDocument/2006/relationships/image" Target="../media/image9.jfif" /><Relationship Id="rId4" Type="http://schemas.openxmlformats.org/officeDocument/2006/relationships/image" Target="../media/image8.sv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7" Type="http://schemas.openxmlformats.org/officeDocument/2006/relationships/image" Target="../media/image11.jpe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0.png" /><Relationship Id="rId5" Type="http://schemas.openxmlformats.org/officeDocument/2006/relationships/image" Target="../media/image9.jfif" /><Relationship Id="rId4" Type="http://schemas.openxmlformats.org/officeDocument/2006/relationships/image" Target="../media/image8.sv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 /><Relationship Id="rId2" Type="http://schemas.openxmlformats.org/officeDocument/2006/relationships/image" Target="../media/image5.jfif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 /><Relationship Id="rId13" Type="http://schemas.microsoft.com/office/2007/relationships/hdphoto" Target="../media/hdphoto2.wdp" /><Relationship Id="rId3" Type="http://schemas.openxmlformats.org/officeDocument/2006/relationships/image" Target="../media/image6.png" /><Relationship Id="rId7" Type="http://schemas.openxmlformats.org/officeDocument/2006/relationships/image" Target="../media/image10.png" /><Relationship Id="rId12" Type="http://schemas.openxmlformats.org/officeDocument/2006/relationships/image" Target="../media/image15.png" /><Relationship Id="rId17" Type="http://schemas.openxmlformats.org/officeDocument/2006/relationships/image" Target="../media/image18.gif" /><Relationship Id="rId2" Type="http://schemas.openxmlformats.org/officeDocument/2006/relationships/image" Target="../media/image5.jfif" /><Relationship Id="rId16" Type="http://schemas.openxmlformats.org/officeDocument/2006/relationships/image" Target="../media/image17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9.jfif" /><Relationship Id="rId11" Type="http://schemas.openxmlformats.org/officeDocument/2006/relationships/image" Target="../media/image14.jfif" /><Relationship Id="rId5" Type="http://schemas.openxmlformats.org/officeDocument/2006/relationships/image" Target="../media/image8.svg" /><Relationship Id="rId15" Type="http://schemas.microsoft.com/office/2007/relationships/hdphoto" Target="../media/hdphoto3.wdp" /><Relationship Id="rId10" Type="http://schemas.openxmlformats.org/officeDocument/2006/relationships/image" Target="../media/image13.svg" /><Relationship Id="rId4" Type="http://schemas.openxmlformats.org/officeDocument/2006/relationships/image" Target="../media/image7.png" /><Relationship Id="rId9" Type="http://schemas.openxmlformats.org/officeDocument/2006/relationships/image" Target="../media/image12.png" /><Relationship Id="rId14" Type="http://schemas.openxmlformats.org/officeDocument/2006/relationships/image" Target="../media/image16.pn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fif" /><Relationship Id="rId2" Type="http://schemas.openxmlformats.org/officeDocument/2006/relationships/image" Target="../media/image20.webp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 /><Relationship Id="rId2" Type="http://schemas.openxmlformats.org/officeDocument/2006/relationships/image" Target="../media/image22.gif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fif" /><Relationship Id="rId2" Type="http://schemas.openxmlformats.org/officeDocument/2006/relationships/image" Target="../media/image24.jfif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722BE3-A8FC-4B7C-ACB1-95BD7341E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36" y="5657671"/>
            <a:ext cx="9260890" cy="1200329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by- Harsh Pallav &amp; Rajat Sharma 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FCB3B3EA-9CF2-4093-BB83-F436DB13D1E4}"/>
              </a:ext>
            </a:extLst>
          </p:cNvPr>
          <p:cNvSpPr txBox="1">
            <a:spLocks/>
          </p:cNvSpPr>
          <p:nvPr/>
        </p:nvSpPr>
        <p:spPr>
          <a:xfrm>
            <a:off x="1321293" y="66220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b="1" dirty="0"/>
            </a:br>
            <a:endParaRPr lang="en-IN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503BBB3D-C0C1-4470-85F0-7E1F8D1E0D66}"/>
              </a:ext>
            </a:extLst>
          </p:cNvPr>
          <p:cNvSpPr txBox="1">
            <a:spLocks/>
          </p:cNvSpPr>
          <p:nvPr/>
        </p:nvSpPr>
        <p:spPr>
          <a:xfrm>
            <a:off x="261151" y="718251"/>
            <a:ext cx="1166969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 Follower Robotics  Workshop</a:t>
            </a:r>
          </a:p>
          <a:p>
            <a:endParaRPr lang="en-IN" sz="7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A0B8CD-7B3A-46F3-92E2-EC14E6C30C45}"/>
              </a:ext>
            </a:extLst>
          </p:cNvPr>
          <p:cNvSpPr txBox="1"/>
          <p:nvPr/>
        </p:nvSpPr>
        <p:spPr>
          <a:xfrm>
            <a:off x="2370648" y="2251087"/>
            <a:ext cx="8181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simple autonomous Line Following Robot.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introduction to the exciting world of Autonomous Robotics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9A46A8-D06E-4D83-91A0-D900F49FAD8D}"/>
              </a:ext>
            </a:extLst>
          </p:cNvPr>
          <p:cNvSpPr txBox="1"/>
          <p:nvPr/>
        </p:nvSpPr>
        <p:spPr>
          <a:xfrm>
            <a:off x="5354273" y="3274607"/>
            <a:ext cx="1752603" cy="769441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DAY 1</a:t>
            </a:r>
            <a:endParaRPr lang="en-IN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E52D5D-26B8-44C8-94B9-61EC5CDA4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93" y="4481296"/>
            <a:ext cx="3048000" cy="1714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53D201-8D17-465E-8E72-49A0FE829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161" y="4483055"/>
            <a:ext cx="3098455" cy="17373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08398C0-B44F-4A65-8296-C1C8E3D57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642" y="5751687"/>
            <a:ext cx="1264358" cy="110631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17985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BD74F6-09D0-471F-B7AC-85C0463EDEAA}"/>
              </a:ext>
            </a:extLst>
          </p:cNvPr>
          <p:cNvSpPr/>
          <p:nvPr/>
        </p:nvSpPr>
        <p:spPr>
          <a:xfrm>
            <a:off x="372686" y="225218"/>
            <a:ext cx="33843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Case 3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Turning Right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61B0CF-5A9C-4061-9A84-499CB9AE8AEA}"/>
              </a:ext>
            </a:extLst>
          </p:cNvPr>
          <p:cNvSpPr/>
          <p:nvPr/>
        </p:nvSpPr>
        <p:spPr>
          <a:xfrm>
            <a:off x="6255798" y="2365432"/>
            <a:ext cx="51017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If right sensor sense black line then robot turn right side until both sensor comes at white surface. When white surface comes robot starts moving on forward again.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0AB22-7568-4958-8C57-28F56A1F1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91" y="1357311"/>
            <a:ext cx="57150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5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76FAE-065D-42FE-988C-25592D7839A4}"/>
              </a:ext>
            </a:extLst>
          </p:cNvPr>
          <p:cNvSpPr/>
          <p:nvPr/>
        </p:nvSpPr>
        <p:spPr>
          <a:xfrm>
            <a:off x="283769" y="136441"/>
            <a:ext cx="19287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sz="2800" u="sng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-Stop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F70A6-4701-4895-A478-934ECF447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69" y="1147762"/>
            <a:ext cx="5000625" cy="45624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ADC19E-EB04-4015-BA73-51BF988ECC18}"/>
              </a:ext>
            </a:extLst>
          </p:cNvPr>
          <p:cNvSpPr/>
          <p:nvPr/>
        </p:nvSpPr>
        <p:spPr>
          <a:xfrm>
            <a:off x="5729808" y="2967334"/>
            <a:ext cx="6178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 both sensors comes on black line, robot stops.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05718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C208C0-51FC-4CC8-BD5A-41DFC120C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58436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93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2DCBC4-6D5D-4B6E-86CA-7C6A72705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310" y="1751962"/>
            <a:ext cx="5370534" cy="3354076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DF1C7902-4152-4C15-A142-58F43FC65D03}"/>
              </a:ext>
            </a:extLst>
          </p:cNvPr>
          <p:cNvSpPr txBox="1">
            <a:spLocks/>
          </p:cNvSpPr>
          <p:nvPr/>
        </p:nvSpPr>
        <p:spPr>
          <a:xfrm>
            <a:off x="0" y="100044"/>
            <a:ext cx="4927107" cy="7102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1- Take out Chassis</a:t>
            </a:r>
          </a:p>
        </p:txBody>
      </p:sp>
    </p:spTree>
    <p:extLst>
      <p:ext uri="{BB962C8B-B14F-4D97-AF65-F5344CB8AC3E}">
        <p14:creationId xmlns:p14="http://schemas.microsoft.com/office/powerpoint/2010/main" val="3481140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DF1C7902-4152-4C15-A142-58F43FC65D03}"/>
              </a:ext>
            </a:extLst>
          </p:cNvPr>
          <p:cNvSpPr txBox="1">
            <a:spLocks/>
          </p:cNvSpPr>
          <p:nvPr/>
        </p:nvSpPr>
        <p:spPr>
          <a:xfrm>
            <a:off x="-133165" y="-130779"/>
            <a:ext cx="5370534" cy="8587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2- Solder Wires to DC Motor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772300-64CE-40BF-9CA7-F398C7D31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175" y="1468226"/>
            <a:ext cx="5593649" cy="392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1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BF624CB7-7A45-4592-9F92-9B6D792A48A5}"/>
              </a:ext>
            </a:extLst>
          </p:cNvPr>
          <p:cNvSpPr txBox="1">
            <a:spLocks/>
          </p:cNvSpPr>
          <p:nvPr/>
        </p:nvSpPr>
        <p:spPr>
          <a:xfrm>
            <a:off x="0" y="100044"/>
            <a:ext cx="5930283" cy="7102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3- Attach DC Motor with Chassis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D70387-3DC9-4A27-983D-FB89BE721284}"/>
              </a:ext>
            </a:extLst>
          </p:cNvPr>
          <p:cNvGrpSpPr/>
          <p:nvPr/>
        </p:nvGrpSpPr>
        <p:grpSpPr>
          <a:xfrm>
            <a:off x="985875" y="1945127"/>
            <a:ext cx="9693961" cy="3106265"/>
            <a:chOff x="373318" y="1874107"/>
            <a:chExt cx="3557419" cy="10068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A7B247-5DB4-4750-B81C-48E90F4F4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318" y="1874107"/>
              <a:ext cx="1555554" cy="971495"/>
            </a:xfrm>
            <a:prstGeom prst="rect">
              <a:avLst/>
            </a:prstGeom>
          </p:spPr>
        </p:pic>
        <p:pic>
          <p:nvPicPr>
            <p:cNvPr id="5" name="Graphic 4" descr="Add">
              <a:extLst>
                <a:ext uri="{FF2B5EF4-FFF2-40B4-BE49-F238E27FC236}">
                  <a16:creationId xmlns:a16="http://schemas.microsoft.com/office/drawing/2014/main" id="{D60A08D8-BDBB-4FB4-B386-680B341E4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04622" y="2174202"/>
              <a:ext cx="498359" cy="4251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D22EE9-BE81-4C49-9814-6BAE537F9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2981" y="1879968"/>
              <a:ext cx="1427756" cy="1000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3714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A5ADC87-0130-4199-8517-F87CA028712D}"/>
              </a:ext>
            </a:extLst>
          </p:cNvPr>
          <p:cNvSpPr txBox="1">
            <a:spLocks/>
          </p:cNvSpPr>
          <p:nvPr/>
        </p:nvSpPr>
        <p:spPr>
          <a:xfrm>
            <a:off x="0" y="100044"/>
            <a:ext cx="5930283" cy="7102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4- Attach wheels with DC Motor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EC21C8-3FF2-4105-A862-0EF6D4E7F43A}"/>
              </a:ext>
            </a:extLst>
          </p:cNvPr>
          <p:cNvGrpSpPr/>
          <p:nvPr/>
        </p:nvGrpSpPr>
        <p:grpSpPr>
          <a:xfrm>
            <a:off x="226608" y="2031226"/>
            <a:ext cx="11407350" cy="2795547"/>
            <a:chOff x="373318" y="1874107"/>
            <a:chExt cx="5776055" cy="10865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99BD7B-A374-4B86-B141-B69ED6F5C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318" y="1874107"/>
              <a:ext cx="1555554" cy="971495"/>
            </a:xfrm>
            <a:prstGeom prst="rect">
              <a:avLst/>
            </a:prstGeom>
          </p:spPr>
        </p:pic>
        <p:pic>
          <p:nvPicPr>
            <p:cNvPr id="4" name="Graphic 3" descr="Add">
              <a:extLst>
                <a:ext uri="{FF2B5EF4-FFF2-40B4-BE49-F238E27FC236}">
                  <a16:creationId xmlns:a16="http://schemas.microsoft.com/office/drawing/2014/main" id="{907DAD00-0432-4ECC-8C79-CC8625F58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04622" y="2174202"/>
              <a:ext cx="498359" cy="4251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B81AAF-569A-4ACB-B72E-B5C360C74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2981" y="1879968"/>
              <a:ext cx="1427756" cy="1000959"/>
            </a:xfrm>
            <a:prstGeom prst="rect">
              <a:avLst/>
            </a:prstGeom>
          </p:spPr>
        </p:pic>
        <p:pic>
          <p:nvPicPr>
            <p:cNvPr id="6" name="Graphic 5" descr="Add">
              <a:extLst>
                <a:ext uri="{FF2B5EF4-FFF2-40B4-BE49-F238E27FC236}">
                  <a16:creationId xmlns:a16="http://schemas.microsoft.com/office/drawing/2014/main" id="{E59ED4E7-C448-47AA-902E-36EAEF10C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08823" y="2193536"/>
              <a:ext cx="498359" cy="42510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0C759D-D255-479D-8A0A-32F799E9F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06865" y="1985979"/>
              <a:ext cx="1642508" cy="974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609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416F75E8-8626-45A2-B0E7-67C9600EC48A}"/>
              </a:ext>
            </a:extLst>
          </p:cNvPr>
          <p:cNvSpPr txBox="1">
            <a:spLocks/>
          </p:cNvSpPr>
          <p:nvPr/>
        </p:nvSpPr>
        <p:spPr>
          <a:xfrm>
            <a:off x="0" y="100044"/>
            <a:ext cx="6329779" cy="7102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5- Attach Castor Wheel with Chassis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E853B9-A3C3-4D06-A166-1C77992C5567}"/>
              </a:ext>
            </a:extLst>
          </p:cNvPr>
          <p:cNvGrpSpPr/>
          <p:nvPr/>
        </p:nvGrpSpPr>
        <p:grpSpPr>
          <a:xfrm>
            <a:off x="418958" y="1971762"/>
            <a:ext cx="11354084" cy="2342786"/>
            <a:chOff x="373318" y="1874107"/>
            <a:chExt cx="7456787" cy="10865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9EED51-CD6D-42A6-B5BA-9918D8F3F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318" y="1874107"/>
              <a:ext cx="1555554" cy="971495"/>
            </a:xfrm>
            <a:prstGeom prst="rect">
              <a:avLst/>
            </a:prstGeom>
          </p:spPr>
        </p:pic>
        <p:pic>
          <p:nvPicPr>
            <p:cNvPr id="4" name="Graphic 3" descr="Add">
              <a:extLst>
                <a:ext uri="{FF2B5EF4-FFF2-40B4-BE49-F238E27FC236}">
                  <a16:creationId xmlns:a16="http://schemas.microsoft.com/office/drawing/2014/main" id="{6DD7F89A-ABA3-45BC-B9D5-639C758B2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04622" y="2174202"/>
              <a:ext cx="498359" cy="4251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A8F4E7-8B24-483C-B8DD-C817FF75F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2981" y="1879968"/>
              <a:ext cx="1427756" cy="1000959"/>
            </a:xfrm>
            <a:prstGeom prst="rect">
              <a:avLst/>
            </a:prstGeom>
          </p:spPr>
        </p:pic>
        <p:pic>
          <p:nvPicPr>
            <p:cNvPr id="6" name="Graphic 5" descr="Add">
              <a:extLst>
                <a:ext uri="{FF2B5EF4-FFF2-40B4-BE49-F238E27FC236}">
                  <a16:creationId xmlns:a16="http://schemas.microsoft.com/office/drawing/2014/main" id="{9B793846-5DA3-449B-899B-570D7F007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08823" y="2193536"/>
              <a:ext cx="498359" cy="42510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C6ABEA-DD79-4BB4-AFDD-76795E985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06865" y="1985979"/>
              <a:ext cx="1642508" cy="974651"/>
            </a:xfrm>
            <a:prstGeom prst="rect">
              <a:avLst/>
            </a:prstGeom>
          </p:spPr>
        </p:pic>
        <p:pic>
          <p:nvPicPr>
            <p:cNvPr id="8" name="Graphic 7" descr="Add">
              <a:extLst>
                <a:ext uri="{FF2B5EF4-FFF2-40B4-BE49-F238E27FC236}">
                  <a16:creationId xmlns:a16="http://schemas.microsoft.com/office/drawing/2014/main" id="{1F144CA2-312B-428E-8157-DF4E9472D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55612" y="2260753"/>
              <a:ext cx="498359" cy="425101"/>
            </a:xfrm>
            <a:prstGeom prst="rect">
              <a:avLst/>
            </a:prstGeom>
          </p:spPr>
        </p:pic>
        <p:pic>
          <p:nvPicPr>
            <p:cNvPr id="9" name="Picture 2" descr="Image result for castor wheel">
              <a:extLst>
                <a:ext uri="{FF2B5EF4-FFF2-40B4-BE49-F238E27FC236}">
                  <a16:creationId xmlns:a16="http://schemas.microsoft.com/office/drawing/2014/main" id="{7403A37F-17BB-4784-AA4A-ADF1B6A98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5501" y="1983016"/>
              <a:ext cx="1104604" cy="942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250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55606188-1DE2-4EAF-8312-3ED20A00CE65}"/>
              </a:ext>
            </a:extLst>
          </p:cNvPr>
          <p:cNvSpPr txBox="1">
            <a:spLocks/>
          </p:cNvSpPr>
          <p:nvPr/>
        </p:nvSpPr>
        <p:spPr>
          <a:xfrm>
            <a:off x="2681057" y="153310"/>
            <a:ext cx="6329779" cy="7102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Great! You have assembled the Robot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1BB2E-62A2-424B-A795-C79EE47A3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744" y="1445725"/>
            <a:ext cx="4740511" cy="39665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12D04C-0715-4288-9710-38D720AB5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882" y="2372538"/>
            <a:ext cx="3934450" cy="41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60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3B1E92-E172-4AD9-8187-0021488DD5F1}"/>
              </a:ext>
            </a:extLst>
          </p:cNvPr>
          <p:cNvSpPr txBox="1"/>
          <p:nvPr/>
        </p:nvSpPr>
        <p:spPr>
          <a:xfrm>
            <a:off x="4085727" y="620184"/>
            <a:ext cx="4020546" cy="769441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END OF DAY 1</a:t>
            </a:r>
            <a:endParaRPr lang="en-IN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DCD99-5ED2-4508-87FE-C1CA458AF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142" y="2020086"/>
            <a:ext cx="6497715" cy="365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0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AA32C5B-AB25-4D2A-AA44-67EBF7B14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68" y="1449298"/>
            <a:ext cx="2333625" cy="1952625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07DED8A4-38D5-4715-B551-3AF914ED9DE3}"/>
              </a:ext>
            </a:extLst>
          </p:cNvPr>
          <p:cNvSpPr txBox="1">
            <a:spLocks/>
          </p:cNvSpPr>
          <p:nvPr/>
        </p:nvSpPr>
        <p:spPr>
          <a:xfrm>
            <a:off x="-266330" y="716702"/>
            <a:ext cx="5040264" cy="6134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Workshop Flow-</a:t>
            </a:r>
          </a:p>
          <a:p>
            <a:endParaRPr lang="en-IN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D303B-F690-4648-9D67-C3F671F92D32}"/>
              </a:ext>
            </a:extLst>
          </p:cNvPr>
          <p:cNvSpPr txBox="1"/>
          <p:nvPr/>
        </p:nvSpPr>
        <p:spPr>
          <a:xfrm>
            <a:off x="371199" y="797952"/>
            <a:ext cx="11038075" cy="769441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DAY 1- Concept of LFR &amp; Assembly of Robot</a:t>
            </a:r>
            <a:endParaRPr lang="en-IN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54779-F7C1-433B-9DA9-71E92E073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18" y="1874107"/>
            <a:ext cx="1555554" cy="971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1797EC-9E18-46EC-BFA1-4941939DCC90}"/>
              </a:ext>
            </a:extLst>
          </p:cNvPr>
          <p:cNvSpPr txBox="1"/>
          <p:nvPr/>
        </p:nvSpPr>
        <p:spPr>
          <a:xfrm>
            <a:off x="434252" y="2841406"/>
            <a:ext cx="157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 1- Chassis</a:t>
            </a:r>
          </a:p>
        </p:txBody>
      </p:sp>
      <p:pic>
        <p:nvPicPr>
          <p:cNvPr id="6" name="Graphic 5" descr="Add">
            <a:extLst>
              <a:ext uri="{FF2B5EF4-FFF2-40B4-BE49-F238E27FC236}">
                <a16:creationId xmlns:a16="http://schemas.microsoft.com/office/drawing/2014/main" id="{1EAC6346-BBDE-44E3-A831-9E7218A2B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4622" y="2174202"/>
            <a:ext cx="498359" cy="425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6C93FB-B955-4434-B658-46DD7201AB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81" y="1879968"/>
            <a:ext cx="1427756" cy="1000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2EC609-BAC8-4E66-AD69-A977E22535EE}"/>
              </a:ext>
            </a:extLst>
          </p:cNvPr>
          <p:cNvSpPr txBox="1"/>
          <p:nvPr/>
        </p:nvSpPr>
        <p:spPr>
          <a:xfrm>
            <a:off x="2209082" y="2848952"/>
            <a:ext cx="201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 2- DC Motors</a:t>
            </a:r>
          </a:p>
        </p:txBody>
      </p:sp>
      <p:pic>
        <p:nvPicPr>
          <p:cNvPr id="9" name="Graphic 8" descr="Add">
            <a:extLst>
              <a:ext uri="{FF2B5EF4-FFF2-40B4-BE49-F238E27FC236}">
                <a16:creationId xmlns:a16="http://schemas.microsoft.com/office/drawing/2014/main" id="{D8D013FA-1B6D-4C33-8EA9-C4462B340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08823" y="2193536"/>
            <a:ext cx="498359" cy="425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8A4F0-B9AA-4219-B436-9E5816230A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6865" y="1985979"/>
            <a:ext cx="1642508" cy="974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E181E5-A2D9-472C-B2DE-8F2D01C82893}"/>
              </a:ext>
            </a:extLst>
          </p:cNvPr>
          <p:cNvSpPr txBox="1"/>
          <p:nvPr/>
        </p:nvSpPr>
        <p:spPr>
          <a:xfrm>
            <a:off x="4545346" y="2867548"/>
            <a:ext cx="161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 3- Wheels</a:t>
            </a:r>
          </a:p>
        </p:txBody>
      </p:sp>
      <p:pic>
        <p:nvPicPr>
          <p:cNvPr id="12" name="Graphic 11" descr="Add">
            <a:extLst>
              <a:ext uri="{FF2B5EF4-FFF2-40B4-BE49-F238E27FC236}">
                <a16:creationId xmlns:a16="http://schemas.microsoft.com/office/drawing/2014/main" id="{BF0D362B-4B3D-47C6-82EE-A3DED91A6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5612" y="2260753"/>
            <a:ext cx="498359" cy="425101"/>
          </a:xfrm>
          <a:prstGeom prst="rect">
            <a:avLst/>
          </a:prstGeom>
        </p:spPr>
      </p:pic>
      <p:pic>
        <p:nvPicPr>
          <p:cNvPr id="13" name="Picture 2" descr="Image result for castor wheel">
            <a:extLst>
              <a:ext uri="{FF2B5EF4-FFF2-40B4-BE49-F238E27FC236}">
                <a16:creationId xmlns:a16="http://schemas.microsoft.com/office/drawing/2014/main" id="{2BADBF4F-3D09-4714-9283-CD45B0DE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01" y="1983016"/>
            <a:ext cx="1104604" cy="94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93C229-E3CA-4EE8-9E83-27CB23E4F6B3}"/>
              </a:ext>
            </a:extLst>
          </p:cNvPr>
          <p:cNvSpPr txBox="1"/>
          <p:nvPr/>
        </p:nvSpPr>
        <p:spPr>
          <a:xfrm>
            <a:off x="6404791" y="2889879"/>
            <a:ext cx="229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 4- Castor Wheel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2089C1-9F7F-4FFB-9C37-60243EECFAD4}"/>
              </a:ext>
            </a:extLst>
          </p:cNvPr>
          <p:cNvSpPr txBox="1"/>
          <p:nvPr/>
        </p:nvSpPr>
        <p:spPr>
          <a:xfrm>
            <a:off x="371199" y="3562972"/>
            <a:ext cx="9913840" cy="769441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DAY 2- Programming &amp; Testing of Robot</a:t>
            </a:r>
            <a:endParaRPr lang="en-IN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 descr="Arrow Straight">
            <a:extLst>
              <a:ext uri="{FF2B5EF4-FFF2-40B4-BE49-F238E27FC236}">
                <a16:creationId xmlns:a16="http://schemas.microsoft.com/office/drawing/2014/main" id="{790FE315-9C03-4649-807E-DBF308DF35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901635" y="1968411"/>
            <a:ext cx="1104603" cy="914400"/>
          </a:xfrm>
          <a:prstGeom prst="rect">
            <a:avLst/>
          </a:prstGeom>
        </p:spPr>
      </p:pic>
      <p:pic>
        <p:nvPicPr>
          <p:cNvPr id="22" name="Graphic 21" descr="Add">
            <a:extLst>
              <a:ext uri="{FF2B5EF4-FFF2-40B4-BE49-F238E27FC236}">
                <a16:creationId xmlns:a16="http://schemas.microsoft.com/office/drawing/2014/main" id="{8C7942FE-2400-41C7-A221-55C369616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6656" y="4810736"/>
            <a:ext cx="498359" cy="425101"/>
          </a:xfrm>
          <a:prstGeom prst="rect">
            <a:avLst/>
          </a:prstGeom>
        </p:spPr>
      </p:pic>
      <p:pic>
        <p:nvPicPr>
          <p:cNvPr id="27" name="Graphic 26" descr="Arrow Straight">
            <a:extLst>
              <a:ext uri="{FF2B5EF4-FFF2-40B4-BE49-F238E27FC236}">
                <a16:creationId xmlns:a16="http://schemas.microsoft.com/office/drawing/2014/main" id="{553407D3-0337-4282-9D5F-0AB53AF42B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8614568" y="4618360"/>
            <a:ext cx="1104603" cy="9144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DC95841-D020-4360-A4F3-9F7090BA44C6}"/>
              </a:ext>
            </a:extLst>
          </p:cNvPr>
          <p:cNvGrpSpPr/>
          <p:nvPr/>
        </p:nvGrpSpPr>
        <p:grpSpPr>
          <a:xfrm>
            <a:off x="210124" y="4263181"/>
            <a:ext cx="8867644" cy="2064807"/>
            <a:chOff x="266517" y="4269154"/>
            <a:chExt cx="9911916" cy="224473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772B96E-386B-454E-9F18-B81B6B786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791" y="4493462"/>
              <a:ext cx="1940291" cy="1341388"/>
            </a:xfrm>
            <a:prstGeom prst="rect">
              <a:avLst/>
            </a:prstGeom>
          </p:spPr>
        </p:pic>
        <p:pic>
          <p:nvPicPr>
            <p:cNvPr id="21" name="Graphic 20" descr="Add">
              <a:extLst>
                <a:ext uri="{FF2B5EF4-FFF2-40B4-BE49-F238E27FC236}">
                  <a16:creationId xmlns:a16="http://schemas.microsoft.com/office/drawing/2014/main" id="{ACD034C6-0F52-4004-AE59-5F13A8A67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53801" y="4870981"/>
              <a:ext cx="498359" cy="42510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C121724-D319-451F-BD83-718D625A1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0395" y="4269154"/>
              <a:ext cx="2576829" cy="184859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D707C17-2097-4A7B-9F81-69B76848B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4565" r="92609">
                          <a14:foregroundMark x1="9348" y1="45152" x2="8043" y2="45758"/>
                          <a14:foregroundMark x1="8043" y1="48485" x2="15000" y2="53333"/>
                          <a14:foregroundMark x1="85652" y1="61515" x2="92826" y2="66061"/>
                          <a14:foregroundMark x1="4565" y1="23333" x2="15870" y2="278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615" y="4354231"/>
              <a:ext cx="2409458" cy="1728524"/>
            </a:xfrm>
            <a:prstGeom prst="rect">
              <a:avLst/>
            </a:prstGeom>
          </p:spPr>
        </p:pic>
        <p:pic>
          <p:nvPicPr>
            <p:cNvPr id="25" name="Graphic 24" descr="Add">
              <a:extLst>
                <a:ext uri="{FF2B5EF4-FFF2-40B4-BE49-F238E27FC236}">
                  <a16:creationId xmlns:a16="http://schemas.microsoft.com/office/drawing/2014/main" id="{07BFDC38-C7F2-4752-B2D4-1F873F1A6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91439" y="4860249"/>
              <a:ext cx="498359" cy="42510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8110650-9249-455E-90E5-2D1BD0599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02918" y="4549898"/>
              <a:ext cx="2057767" cy="124423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6B9B7E-AE55-4ECC-8EA5-227FC6AA3E75}"/>
                </a:ext>
              </a:extLst>
            </p:cNvPr>
            <p:cNvSpPr txBox="1"/>
            <p:nvPr/>
          </p:nvSpPr>
          <p:spPr>
            <a:xfrm>
              <a:off x="266517" y="5834650"/>
              <a:ext cx="2258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Step 5- Programming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FAF9236-536E-4EE4-96B4-F6C1964F6E1E}"/>
                </a:ext>
              </a:extLst>
            </p:cNvPr>
            <p:cNvSpPr txBox="1"/>
            <p:nvPr/>
          </p:nvSpPr>
          <p:spPr>
            <a:xfrm>
              <a:off x="2502980" y="5845549"/>
              <a:ext cx="2873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Step 6- L293D Motor Driver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D72A7B-E106-4157-AA82-B36591670921}"/>
                </a:ext>
              </a:extLst>
            </p:cNvPr>
            <p:cNvSpPr txBox="1"/>
            <p:nvPr/>
          </p:nvSpPr>
          <p:spPr>
            <a:xfrm>
              <a:off x="5519990" y="5845549"/>
              <a:ext cx="1989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Step 7- IR Module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891B4B-1477-4C39-ACDA-99A5467B97A2}"/>
                </a:ext>
              </a:extLst>
            </p:cNvPr>
            <p:cNvSpPr txBox="1"/>
            <p:nvPr/>
          </p:nvSpPr>
          <p:spPr>
            <a:xfrm>
              <a:off x="7977102" y="5811233"/>
              <a:ext cx="2201331" cy="702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Step 8- Power Supply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F3CEEA09-91DE-4927-93A8-110877C483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774" y="4447917"/>
            <a:ext cx="2399930" cy="179994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2DA3784-AD61-4144-84B9-9D5BCDB3FD64}"/>
              </a:ext>
            </a:extLst>
          </p:cNvPr>
          <p:cNvSpPr/>
          <p:nvPr/>
        </p:nvSpPr>
        <p:spPr>
          <a:xfrm>
            <a:off x="210124" y="716702"/>
            <a:ext cx="11547624" cy="276694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53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98C1B-6EDD-4FBD-89C3-0C6C4AD9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81" y="959254"/>
            <a:ext cx="8691238" cy="438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1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35E6C427-7B28-4E91-A25C-3B5F89C4006A}"/>
              </a:ext>
            </a:extLst>
          </p:cNvPr>
          <p:cNvSpPr txBox="1">
            <a:spLocks/>
          </p:cNvSpPr>
          <p:nvPr/>
        </p:nvSpPr>
        <p:spPr>
          <a:xfrm>
            <a:off x="-702043" y="145059"/>
            <a:ext cx="5040264" cy="6134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AF7E1-2F88-4EF1-B127-4B61B6846FEE}"/>
              </a:ext>
            </a:extLst>
          </p:cNvPr>
          <p:cNvSpPr txBox="1"/>
          <p:nvPr/>
        </p:nvSpPr>
        <p:spPr>
          <a:xfrm>
            <a:off x="390616" y="825623"/>
            <a:ext cx="109550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Line follower Robot is a machine which follows a line, either a black line or white line. Basically there are two types of line follower robots: one is </a:t>
            </a:r>
            <a:r>
              <a:rPr lang="en-IN" sz="2400" b="1" dirty="0"/>
              <a:t>black line follower which follows black line </a:t>
            </a:r>
            <a:r>
              <a:rPr lang="en-IN" sz="2400" dirty="0"/>
              <a:t>and second is </a:t>
            </a:r>
            <a:r>
              <a:rPr lang="en-IN" sz="2400" b="1" dirty="0"/>
              <a:t>white line follower which follows white line</a:t>
            </a:r>
            <a:r>
              <a:rPr lang="en-IN" sz="2400" dirty="0"/>
              <a:t>. Line follower actually senses the line and run over it. </a:t>
            </a:r>
          </a:p>
          <a:p>
            <a:pPr algn="ctr"/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EB6D5-EF7C-4F49-9BE7-92B938122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507" y="2593267"/>
            <a:ext cx="3740458" cy="2489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9EDDB7-8819-40CC-B3C5-46693A02C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09" y="2593267"/>
            <a:ext cx="4426210" cy="2489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8CE59E-0F41-449E-961B-3B1957E8FC3A}"/>
              </a:ext>
            </a:extLst>
          </p:cNvPr>
          <p:cNvSpPr txBox="1"/>
          <p:nvPr/>
        </p:nvSpPr>
        <p:spPr>
          <a:xfrm>
            <a:off x="2082245" y="5083010"/>
            <a:ext cx="219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White Line Follower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73F5B4-FA9D-42C4-8460-EF81EB0A5C3F}"/>
              </a:ext>
            </a:extLst>
          </p:cNvPr>
          <p:cNvSpPr txBox="1"/>
          <p:nvPr/>
        </p:nvSpPr>
        <p:spPr>
          <a:xfrm>
            <a:off x="8414175" y="5083010"/>
            <a:ext cx="219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Black Line Follower</a:t>
            </a:r>
          </a:p>
        </p:txBody>
      </p:sp>
    </p:spTree>
    <p:extLst>
      <p:ext uri="{BB962C8B-B14F-4D97-AF65-F5344CB8AC3E}">
        <p14:creationId xmlns:p14="http://schemas.microsoft.com/office/powerpoint/2010/main" val="385645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35E6C427-7B28-4E91-A25C-3B5F89C4006A}"/>
              </a:ext>
            </a:extLst>
          </p:cNvPr>
          <p:cNvSpPr txBox="1">
            <a:spLocks/>
          </p:cNvSpPr>
          <p:nvPr/>
        </p:nvSpPr>
        <p:spPr>
          <a:xfrm>
            <a:off x="142043" y="11267"/>
            <a:ext cx="4927107" cy="7102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Concept of Line Follower-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AF7E1-2F88-4EF1-B127-4B61B6846FEE}"/>
              </a:ext>
            </a:extLst>
          </p:cNvPr>
          <p:cNvSpPr txBox="1"/>
          <p:nvPr/>
        </p:nvSpPr>
        <p:spPr>
          <a:xfrm>
            <a:off x="547455" y="929651"/>
            <a:ext cx="109550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Concept of line follower is related to light. We have used the behavior of light at black and white surface. When light fall on a white surface it will almost full reflects and in case of black surface light is absorbed by black surface. This explained behavior of light is used in this </a:t>
            </a:r>
            <a:r>
              <a:rPr lang="en-US" sz="2400" b="1" dirty="0"/>
              <a:t>line follower robot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D3C8D-6EDE-4339-96E3-D0883061F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57" y="2915652"/>
            <a:ext cx="4286250" cy="2886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2BBA95-14F1-4089-938E-1ACD1E910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895" y="2891839"/>
            <a:ext cx="42862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23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4BC6C5-F616-41DF-A927-82EBBF3FE2C4}"/>
              </a:ext>
            </a:extLst>
          </p:cNvPr>
          <p:cNvSpPr/>
          <p:nvPr/>
        </p:nvSpPr>
        <p:spPr>
          <a:xfrm>
            <a:off x="278166" y="115774"/>
            <a:ext cx="1163566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this </a:t>
            </a:r>
            <a:r>
              <a:rPr lang="en-US" sz="2400" b="1" dirty="0"/>
              <a:t>line follower robot project</a:t>
            </a:r>
            <a:r>
              <a:rPr lang="en-US" sz="2400" dirty="0"/>
              <a:t> we have used </a:t>
            </a:r>
            <a:r>
              <a:rPr lang="en-US" sz="2400" b="1" dirty="0"/>
              <a:t>IR Transmitters</a:t>
            </a:r>
            <a:r>
              <a:rPr lang="en-US" sz="2400" dirty="0"/>
              <a:t> and </a:t>
            </a:r>
            <a:r>
              <a:rPr lang="en-US" sz="2400" b="1" dirty="0"/>
              <a:t>IR receivers</a:t>
            </a:r>
            <a:r>
              <a:rPr lang="en-US" sz="2400" dirty="0"/>
              <a:t> also called photo diodes for sending and receiving light.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IR transmits infrared lights. When infrared rays falls on white surface, it is reflected back and catched by photodiode and generates some voltage changes.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IR light falls on black surface light is absorbed by the black surface and not rays reflect back, so photo diode did not received any light or rays.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Here in this line follower robot when sensor senses white surface then microcontroller gets 1 as input and when senses black line microcontroller gets 0 as input.</a:t>
            </a:r>
            <a:endParaRPr lang="en-IN" sz="2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04E90-E896-4021-815B-3C34DBCBC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01" y="3321397"/>
            <a:ext cx="2761162" cy="2367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30ACF3-B04E-49DF-AD7D-0022BCA8C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88" y="3254555"/>
            <a:ext cx="3150744" cy="2500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3D55A1-4871-4649-A04F-061C03226F05}"/>
              </a:ext>
            </a:extLst>
          </p:cNvPr>
          <p:cNvSpPr txBox="1"/>
          <p:nvPr/>
        </p:nvSpPr>
        <p:spPr>
          <a:xfrm>
            <a:off x="1131503" y="5688561"/>
            <a:ext cx="3515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IR gives 1 (HIGH) on WHITE surface as input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53CDC-D494-49A1-A54E-405A4093EE86}"/>
              </a:ext>
            </a:extLst>
          </p:cNvPr>
          <p:cNvSpPr txBox="1"/>
          <p:nvPr/>
        </p:nvSpPr>
        <p:spPr>
          <a:xfrm>
            <a:off x="6840081" y="5688560"/>
            <a:ext cx="3515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IR gives 0 (LOW) on BLACK surface as input </a:t>
            </a:r>
          </a:p>
        </p:txBody>
      </p:sp>
    </p:spTree>
    <p:extLst>
      <p:ext uri="{BB962C8B-B14F-4D97-AF65-F5344CB8AC3E}">
        <p14:creationId xmlns:p14="http://schemas.microsoft.com/office/powerpoint/2010/main" val="24917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62A31ED7-B267-48AB-8410-FD7F52D4C6BD}"/>
              </a:ext>
            </a:extLst>
          </p:cNvPr>
          <p:cNvSpPr txBox="1">
            <a:spLocks/>
          </p:cNvSpPr>
          <p:nvPr/>
        </p:nvSpPr>
        <p:spPr>
          <a:xfrm>
            <a:off x="0" y="-88780"/>
            <a:ext cx="5255580" cy="9475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Working of Line Follower-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D1E2C7-B862-484D-9D4A-A3D2BB6B9625}"/>
              </a:ext>
            </a:extLst>
          </p:cNvPr>
          <p:cNvSpPr/>
          <p:nvPr/>
        </p:nvSpPr>
        <p:spPr>
          <a:xfrm>
            <a:off x="269289" y="925471"/>
            <a:ext cx="114847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Line follower robot senses black line by using sensor and then sends signals to Arduino. Then Arduino drives the motor according to sensors' output.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09C67-A4AD-4649-AF10-CAEB10897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059" y="1823198"/>
            <a:ext cx="8167882" cy="3141493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A695DE57-03CF-416A-B415-EA6A76C77AE9}"/>
              </a:ext>
            </a:extLst>
          </p:cNvPr>
          <p:cNvSpPr/>
          <p:nvPr/>
        </p:nvSpPr>
        <p:spPr>
          <a:xfrm rot="5400000">
            <a:off x="2487605" y="3860288"/>
            <a:ext cx="765699" cy="1716792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9E37869-8E73-4A49-8495-01E8DD98EA2B}"/>
              </a:ext>
            </a:extLst>
          </p:cNvPr>
          <p:cNvSpPr/>
          <p:nvPr/>
        </p:nvSpPr>
        <p:spPr>
          <a:xfrm rot="5400000">
            <a:off x="4872729" y="3956116"/>
            <a:ext cx="765699" cy="2017152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207773C-EB5C-427E-A277-A149B5D5641A}"/>
              </a:ext>
            </a:extLst>
          </p:cNvPr>
          <p:cNvSpPr/>
          <p:nvPr/>
        </p:nvSpPr>
        <p:spPr>
          <a:xfrm rot="5400000">
            <a:off x="8064137" y="3300013"/>
            <a:ext cx="765699" cy="3329357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B698C-C43D-4850-8B09-5123043D6BE5}"/>
              </a:ext>
            </a:extLst>
          </p:cNvPr>
          <p:cNvSpPr txBox="1"/>
          <p:nvPr/>
        </p:nvSpPr>
        <p:spPr>
          <a:xfrm>
            <a:off x="2200076" y="5246703"/>
            <a:ext cx="1340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  <a:highlight>
                  <a:srgbClr val="FFFF00"/>
                </a:highlight>
              </a:rPr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6B1ADB-A94F-4B10-8896-7F5D297C0AB3}"/>
              </a:ext>
            </a:extLst>
          </p:cNvPr>
          <p:cNvSpPr txBox="1"/>
          <p:nvPr/>
        </p:nvSpPr>
        <p:spPr>
          <a:xfrm>
            <a:off x="7776608" y="5387798"/>
            <a:ext cx="1340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  <a:highlight>
                  <a:srgbClr val="FFFF00"/>
                </a:highlight>
              </a:rPr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3F6F58-C261-49EA-85A1-69BB551FE060}"/>
              </a:ext>
            </a:extLst>
          </p:cNvPr>
          <p:cNvSpPr txBox="1"/>
          <p:nvPr/>
        </p:nvSpPr>
        <p:spPr>
          <a:xfrm>
            <a:off x="4430472" y="5387798"/>
            <a:ext cx="1678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  <a:highlight>
                  <a:srgbClr val="FFFF00"/>
                </a:highlight>
              </a:rPr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413852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BD74F6-09D0-471F-B7AC-85C0463EDEAA}"/>
              </a:ext>
            </a:extLst>
          </p:cNvPr>
          <p:cNvSpPr/>
          <p:nvPr/>
        </p:nvSpPr>
        <p:spPr>
          <a:xfrm>
            <a:off x="162757" y="225218"/>
            <a:ext cx="38042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Case 1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Moving Forward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61B0CF-5A9C-4061-9A84-499CB9AE8AEA}"/>
              </a:ext>
            </a:extLst>
          </p:cNvPr>
          <p:cNvSpPr/>
          <p:nvPr/>
        </p:nvSpPr>
        <p:spPr>
          <a:xfrm>
            <a:off x="6096000" y="3013501"/>
            <a:ext cx="5101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When both left and right sensor senses white then robot move forward.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D87B63-B620-48BC-9301-C56553062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7" y="1364202"/>
            <a:ext cx="5715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62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BD74F6-09D0-471F-B7AC-85C0463EDEAA}"/>
              </a:ext>
            </a:extLst>
          </p:cNvPr>
          <p:cNvSpPr/>
          <p:nvPr/>
        </p:nvSpPr>
        <p:spPr>
          <a:xfrm>
            <a:off x="472072" y="225218"/>
            <a:ext cx="31856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Case 2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Turning Left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61B0CF-5A9C-4061-9A84-499CB9AE8AEA}"/>
              </a:ext>
            </a:extLst>
          </p:cNvPr>
          <p:cNvSpPr/>
          <p:nvPr/>
        </p:nvSpPr>
        <p:spPr>
          <a:xfrm>
            <a:off x="6096000" y="3013501"/>
            <a:ext cx="5101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If left sensor comes on black line then robot turn left side.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59AB6-500B-4F87-94E8-A424CCED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9" y="1266824"/>
            <a:ext cx="57150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309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276</TotalTime>
  <Words>502</Words>
  <Application>Microsoft Office PowerPoint</Application>
  <PresentationFormat>Widescreen</PresentationFormat>
  <Paragraphs>49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Retrospect</vt:lpstr>
      <vt:lpstr>Presented by- Harsh Pallav &amp; Rajat Sharma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hpgr2001@gmail.com</dc:creator>
  <cp:lastModifiedBy>hpgr2001@gmail.com</cp:lastModifiedBy>
  <cp:revision>29</cp:revision>
  <dcterms:created xsi:type="dcterms:W3CDTF">2020-01-15T19:59:11Z</dcterms:created>
  <dcterms:modified xsi:type="dcterms:W3CDTF">2020-01-16T15:33:00Z</dcterms:modified>
</cp:coreProperties>
</file>